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357" r:id="rId3"/>
    <p:sldId id="358" r:id="rId4"/>
    <p:sldId id="359" r:id="rId5"/>
    <p:sldId id="360" r:id="rId6"/>
    <p:sldId id="361" r:id="rId7"/>
    <p:sldId id="362" r:id="rId8"/>
    <p:sldId id="352" r:id="rId9"/>
    <p:sldId id="353" r:id="rId10"/>
    <p:sldId id="354" r:id="rId11"/>
    <p:sldId id="355" r:id="rId12"/>
    <p:sldId id="356" r:id="rId13"/>
    <p:sldId id="364" r:id="rId14"/>
    <p:sldId id="3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7"/>
    <p:restoredTop sz="91103"/>
  </p:normalViewPr>
  <p:slideViewPr>
    <p:cSldViewPr snapToGrid="0" snapToObjects="1">
      <p:cViewPr>
        <p:scale>
          <a:sx n="140" d="100"/>
          <a:sy n="140" d="100"/>
        </p:scale>
        <p:origin x="-128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46FA2-1D2A-6549-80D6-0C23207994F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E491D-C553-0E47-B5E2-359F38712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3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89440" y="3581400"/>
            <a:ext cx="5235138" cy="1905000"/>
          </a:xfrm>
        </p:spPr>
        <p:txBody>
          <a:bodyPr/>
          <a:lstStyle>
            <a:lvl1pPr marL="0" indent="0">
              <a:buFont typeface="Wingdings" charset="0"/>
              <a:buNone/>
              <a:defRPr sz="2800">
                <a:latin typeface="Palatino"/>
                <a:cs typeface="Palatino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512284"/>
            <a:ext cx="1966344" cy="19331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 dirty="0"/>
          </a:p>
        </p:txBody>
      </p:sp>
      <p:sp>
        <p:nvSpPr>
          <p:cNvPr id="88072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88073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05254"/>
            <a:ext cx="1905000" cy="200346"/>
          </a:xfrm>
        </p:spPr>
        <p:txBody>
          <a:bodyPr/>
          <a:lstStyle>
            <a:lvl1pPr>
              <a:defRPr/>
            </a:lvl1pPr>
          </a:lstStyle>
          <a:p>
            <a:fld id="{4D2D4257-6C15-224C-8DC2-DCD1A34E52A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8076" name="Group 12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88066" name="Oval 2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29292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8067" name="Rectangle 3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8068" name="Rectangle 4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F17C3-15C2-DE46-A6A4-6FC2E4FFC6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71EFE-CF74-014A-B355-1FE784D8A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02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4615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6CA18-62AE-B34C-A151-070DF961BC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4F1BF-07F9-B647-8658-AC5FA594FB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0F5024-359D-6B46-98D1-05D86B9A12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AC6A8-8C03-6943-85EF-B4FF116F35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EC3C6A-BBE0-B94A-B791-E44AA6B2DA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C6648-A2D1-2B45-B1A1-07A4BC236D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FE9F4B-0DFF-E349-9FC8-2EF87F8443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A1627-C93F-144E-9BE4-AD3FCD384D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5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96147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447794" y="962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86830" y="96839"/>
            <a:ext cx="8240861" cy="74519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6830" y="1171186"/>
            <a:ext cx="8247965" cy="49248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570" y="6505254"/>
            <a:ext cx="1986676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Arial" charset="0"/>
                <a:ea typeface="ＭＳ Ｐゴシック" charset="0"/>
              </a:rPr>
              <a:t>© 2017 by George B. Adams III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9292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25522" y="6505254"/>
            <a:ext cx="1905000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D326016-910B-5547-A662-1BDDCCEB8203}" type="slidenum">
              <a:rPr lang="en-US" smtClean="0"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¡"/>
        <a:defRPr sz="28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charset="0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Prof. George Adams</a:t>
            </a:r>
          </a:p>
          <a:p>
            <a:pPr algn="ctr"/>
            <a:r>
              <a:rPr lang="en-US" dirty="0" smtClean="0"/>
              <a:t>Purdue University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199" y="1443038"/>
            <a:ext cx="7766539" cy="1600200"/>
          </a:xfrm>
        </p:spPr>
        <p:txBody>
          <a:bodyPr/>
          <a:lstStyle/>
          <a:p>
            <a:r>
              <a:rPr lang="en-US" dirty="0" smtClean="0"/>
              <a:t>CS250 – Lab 02 </a:t>
            </a:r>
            <a:r>
              <a:rPr lang="en-US" dirty="0" err="1" smtClean="0"/>
              <a:t>multimeter</a:t>
            </a:r>
            <a:r>
              <a:rPr lang="en-US" dirty="0" smtClean="0"/>
              <a:t>, schematic grammar, and voltage </a:t>
            </a:r>
            <a:r>
              <a:rPr lang="en-US" smtClean="0"/>
              <a:t>divider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for more “words”</a:t>
            </a:r>
            <a:endParaRPr lang="en-US" dirty="0"/>
          </a:p>
        </p:txBody>
      </p:sp>
      <p:pic>
        <p:nvPicPr>
          <p:cNvPr id="4" name="Content Placeholder 3" descr="lab-01 circu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2" b="-20572"/>
          <a:stretch>
            <a:fillRect/>
          </a:stretch>
        </p:blipFill>
        <p:spPr>
          <a:xfrm>
            <a:off x="457200" y="2336800"/>
            <a:ext cx="8229600" cy="4525963"/>
          </a:xfrm>
        </p:spPr>
      </p:pic>
      <p:sp>
        <p:nvSpPr>
          <p:cNvPr id="5" name="Rounded Rectangle 4"/>
          <p:cNvSpPr/>
          <p:nvPr/>
        </p:nvSpPr>
        <p:spPr>
          <a:xfrm>
            <a:off x="330200" y="2806700"/>
            <a:ext cx="2273300" cy="3632200"/>
          </a:xfrm>
          <a:prstGeom prst="round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6000" dirty="0" smtClean="0"/>
              <a:t>INPUT</a:t>
            </a:r>
            <a:endParaRPr lang="en-US" sz="6000" dirty="0"/>
          </a:p>
        </p:txBody>
      </p:sp>
      <p:sp>
        <p:nvSpPr>
          <p:cNvPr id="6" name="Rounded Rectangle 5"/>
          <p:cNvSpPr/>
          <p:nvPr/>
        </p:nvSpPr>
        <p:spPr>
          <a:xfrm>
            <a:off x="2616200" y="2781300"/>
            <a:ext cx="4749800" cy="3632200"/>
          </a:xfrm>
          <a:prstGeom prst="roundRect">
            <a:avLst/>
          </a:prstGeom>
          <a:solidFill>
            <a:srgbClr val="3366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79000" y="-11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0" y="1219200"/>
            <a:ext cx="8547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 </a:t>
            </a:r>
            <a:r>
              <a:rPr lang="en-US" sz="2800" dirty="0" smtClean="0"/>
              <a:t>02 says </a:t>
            </a:r>
            <a:r>
              <a:rPr lang="en-US" sz="2800" dirty="0"/>
              <a:t>– “build a circuit using multiple two-input NAND gates to implement … </a:t>
            </a:r>
            <a:r>
              <a:rPr lang="en-US" sz="2800" dirty="0" smtClean="0">
                <a:solidFill>
                  <a:srgbClr val="0000FF"/>
                </a:solidFill>
              </a:rPr>
              <a:t>the two</a:t>
            </a:r>
            <a:r>
              <a:rPr lang="en-US" sz="2800" dirty="0">
                <a:solidFill>
                  <a:srgbClr val="0000FF"/>
                </a:solidFill>
              </a:rPr>
              <a:t>-</a:t>
            </a:r>
            <a:r>
              <a:rPr lang="en-US" sz="2800" dirty="0" smtClean="0">
                <a:solidFill>
                  <a:srgbClr val="0000FF"/>
                </a:solidFill>
              </a:rPr>
              <a:t>input</a:t>
            </a:r>
            <a:r>
              <a:rPr lang="en-US" sz="2800" dirty="0" smtClean="0"/>
              <a:t> …”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by George B. Adams III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5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02 – final words</a:t>
            </a:r>
            <a:endParaRPr lang="en-US" dirty="0"/>
          </a:p>
        </p:txBody>
      </p:sp>
      <p:pic>
        <p:nvPicPr>
          <p:cNvPr id="4" name="Content Placeholder 3" descr="lab-01 circu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2" b="-20572"/>
          <a:stretch>
            <a:fillRect/>
          </a:stretch>
        </p:blipFill>
        <p:spPr>
          <a:xfrm>
            <a:off x="457200" y="2336800"/>
            <a:ext cx="8229600" cy="4525963"/>
          </a:xfrm>
        </p:spPr>
      </p:pic>
      <p:sp>
        <p:nvSpPr>
          <p:cNvPr id="5" name="Rounded Rectangle 4"/>
          <p:cNvSpPr/>
          <p:nvPr/>
        </p:nvSpPr>
        <p:spPr>
          <a:xfrm>
            <a:off x="330200" y="2806700"/>
            <a:ext cx="2273300" cy="3632200"/>
          </a:xfrm>
          <a:prstGeom prst="round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16200" y="2781300"/>
            <a:ext cx="4749800" cy="3632200"/>
          </a:xfrm>
          <a:prstGeom prst="roundRect">
            <a:avLst/>
          </a:prstGeom>
          <a:solidFill>
            <a:srgbClr val="3366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366000" y="2755900"/>
            <a:ext cx="1511300" cy="36322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5400" dirty="0" smtClean="0"/>
              <a:t>OUTPUT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9779000" y="-11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0" y="1219200"/>
            <a:ext cx="8547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 </a:t>
            </a:r>
            <a:r>
              <a:rPr lang="en-US" sz="2800" dirty="0" smtClean="0"/>
              <a:t>02 </a:t>
            </a:r>
            <a:r>
              <a:rPr lang="en-US" sz="2800" dirty="0"/>
              <a:t>– “build a circuit using multiple two-input NAND gates to implement … </a:t>
            </a:r>
            <a:r>
              <a:rPr lang="en-US" sz="2800" dirty="0" smtClean="0"/>
              <a:t>the two</a:t>
            </a:r>
            <a:r>
              <a:rPr lang="en-US" sz="2800" dirty="0"/>
              <a:t>-input </a:t>
            </a:r>
            <a:r>
              <a:rPr lang="en-US" sz="2800" dirty="0" smtClean="0"/>
              <a:t>… </a:t>
            </a:r>
            <a:r>
              <a:rPr lang="en-US" sz="2800" dirty="0" smtClean="0">
                <a:solidFill>
                  <a:srgbClr val="0000FF"/>
                </a:solidFill>
              </a:rPr>
              <a:t>XNOR function.</a:t>
            </a:r>
            <a:r>
              <a:rPr lang="en-US" sz="2800" dirty="0" smtClean="0"/>
              <a:t>”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by George B. Adams III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7938"/>
            <a:ext cx="8229600" cy="882927"/>
          </a:xfrm>
        </p:spPr>
        <p:txBody>
          <a:bodyPr/>
          <a:lstStyle/>
          <a:p>
            <a:pPr algn="l"/>
            <a:r>
              <a:rPr lang="en-US" dirty="0" smtClean="0"/>
              <a:t>See the grammar of the diagram</a:t>
            </a:r>
            <a:endParaRPr lang="en-US" dirty="0"/>
          </a:p>
        </p:txBody>
      </p:sp>
      <p:pic>
        <p:nvPicPr>
          <p:cNvPr id="4" name="Content Placeholder 3" descr="lab-01 circu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2" b="-20572"/>
          <a:stretch>
            <a:fillRect/>
          </a:stretch>
        </p:blipFill>
        <p:spPr>
          <a:xfrm>
            <a:off x="457200" y="2844800"/>
            <a:ext cx="8229600" cy="4525963"/>
          </a:xfrm>
        </p:spPr>
      </p:pic>
      <p:sp>
        <p:nvSpPr>
          <p:cNvPr id="5" name="Rounded Rectangle 4"/>
          <p:cNvSpPr/>
          <p:nvPr/>
        </p:nvSpPr>
        <p:spPr>
          <a:xfrm>
            <a:off x="330200" y="3225800"/>
            <a:ext cx="2273300" cy="3632200"/>
          </a:xfrm>
          <a:prstGeom prst="round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16200" y="3200400"/>
            <a:ext cx="4749800" cy="3657600"/>
          </a:xfrm>
          <a:prstGeom prst="roundRect">
            <a:avLst/>
          </a:prstGeom>
          <a:solidFill>
            <a:srgbClr val="3366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366000" y="3175000"/>
            <a:ext cx="1511300" cy="36830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79000" y="-11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3700" y="964432"/>
            <a:ext cx="835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Flowing from left to right to enhance readability:</a:t>
            </a:r>
          </a:p>
          <a:p>
            <a:r>
              <a:rPr lang="en-US" sz="2800" smtClean="0"/>
              <a:t>                         </a:t>
            </a:r>
            <a:r>
              <a:rPr lang="en-US" sz="2800" dirty="0" smtClean="0"/>
              <a:t>input</a:t>
            </a:r>
            <a:r>
              <a:rPr lang="en-US" sz="2800" dirty="0"/>
              <a:t> </a:t>
            </a:r>
            <a:r>
              <a:rPr lang="en-US" sz="2800" dirty="0" smtClean="0">
                <a:sym typeface="Wingdings"/>
              </a:rPr>
              <a:t> </a:t>
            </a:r>
            <a:r>
              <a:rPr lang="en-US" sz="2800" dirty="0" smtClean="0"/>
              <a:t>logic</a:t>
            </a:r>
            <a:r>
              <a:rPr lang="en-US" sz="2800" dirty="0"/>
              <a:t> </a:t>
            </a:r>
            <a:r>
              <a:rPr lang="en-US" sz="2800" dirty="0" smtClean="0">
                <a:sym typeface="Wingdings"/>
              </a:rPr>
              <a:t></a:t>
            </a:r>
            <a:r>
              <a:rPr lang="en-US" sz="2800" dirty="0" smtClean="0"/>
              <a:t> output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400" y="15192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Now see hardware as software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300" y="2374900"/>
            <a:ext cx="864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(inputs)</a:t>
            </a:r>
            <a:r>
              <a:rPr lang="en-US" sz="2800" dirty="0" smtClean="0"/>
              <a:t>, algorithm </a:t>
            </a:r>
            <a:r>
              <a:rPr lang="en-US" sz="2800" dirty="0" smtClean="0">
                <a:solidFill>
                  <a:srgbClr val="BFBFBF"/>
                </a:solidFill>
              </a:rPr>
              <a:t>(logic)</a:t>
            </a:r>
            <a:r>
              <a:rPr lang="en-US" sz="2800" dirty="0" smtClean="0"/>
              <a:t>, transformed data </a:t>
            </a:r>
            <a:r>
              <a:rPr lang="en-US" sz="2800" dirty="0" smtClean="0">
                <a:solidFill>
                  <a:srgbClr val="BFBFBF"/>
                </a:solidFill>
              </a:rPr>
              <a:t>(output)</a:t>
            </a:r>
            <a:endParaRPr lang="en-US" sz="2800" dirty="0">
              <a:solidFill>
                <a:srgbClr val="BFBFB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by George B. Adams III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Pushbutton switch is a two-valued resistor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006594"/>
            <a:ext cx="8247965" cy="5334068"/>
          </a:xfrm>
        </p:spPr>
        <p:txBody>
          <a:bodyPr/>
          <a:lstStyle/>
          <a:p>
            <a:r>
              <a:rPr lang="en-US" sz="2400" dirty="0" smtClean="0"/>
              <a:t>Proportional to the value of their resistance in Ohms, resistors impede the flow of electrons</a:t>
            </a:r>
          </a:p>
          <a:p>
            <a:r>
              <a:rPr lang="en-US" sz="2400" dirty="0" smtClean="0"/>
              <a:t>The pushbutton switches in your lab kit have two states:  not pushed (normal state) and pushed (active state)</a:t>
            </a:r>
          </a:p>
          <a:p>
            <a:r>
              <a:rPr lang="en-US" sz="2400" dirty="0" smtClean="0"/>
              <a:t>When not pushed there is an air gap inside the switch between the input and output pins of the switch; air has a very high resistance</a:t>
            </a:r>
          </a:p>
          <a:p>
            <a:r>
              <a:rPr lang="en-US" sz="2400" dirty="0" smtClean="0"/>
              <a:t>When pushed, the switch moves a wire with very low resistance so that it connects the input and output pins</a:t>
            </a:r>
          </a:p>
          <a:p>
            <a:r>
              <a:rPr lang="en-US" sz="2400" dirty="0" smtClean="0"/>
              <a:t>Using the </a:t>
            </a:r>
            <a:r>
              <a:rPr lang="en-US" sz="2400" dirty="0" err="1" smtClean="0"/>
              <a:t>multimeter</a:t>
            </a:r>
            <a:r>
              <a:rPr lang="en-US" sz="2400" dirty="0" smtClean="0"/>
              <a:t>, measure the resistance value of a pushbutton switch for each state</a:t>
            </a:r>
          </a:p>
          <a:p>
            <a:r>
              <a:rPr lang="en-US" sz="2400" dirty="0" smtClean="0"/>
              <a:t>Use these two values in the equation for Output voltage from the following slide to compute the two values for V</a:t>
            </a:r>
            <a:r>
              <a:rPr lang="en-US" sz="2400" baseline="-25000" dirty="0" smtClean="0"/>
              <a:t>2</a:t>
            </a:r>
            <a:endParaRPr lang="en-US" sz="2400" dirty="0" smtClean="0"/>
          </a:p>
          <a:p>
            <a:r>
              <a:rPr lang="en-US" sz="2400" dirty="0" smtClean="0"/>
              <a:t>V, the supply voltage is from a USB port, and so is +5 volts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4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838944"/>
          </a:xfrm>
        </p:spPr>
        <p:txBody>
          <a:bodyPr/>
          <a:lstStyle/>
          <a:p>
            <a:r>
              <a:rPr lang="en-US" dirty="0" smtClean="0"/>
              <a:t>Example circuit with supply voltage 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4892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By Kirchhoff’s Voltage Law</a:t>
            </a:r>
            <a:br>
              <a:rPr lang="en-US" dirty="0" smtClean="0"/>
            </a:br>
            <a:r>
              <a:rPr lang="en-US" dirty="0" smtClean="0"/>
              <a:t>V + V</a:t>
            </a:r>
            <a:r>
              <a:rPr lang="en-US" baseline="-25000" dirty="0"/>
              <a:t>1</a:t>
            </a:r>
            <a:r>
              <a:rPr lang="en-US" dirty="0" smtClean="0"/>
              <a:t>+ V</a:t>
            </a:r>
            <a:r>
              <a:rPr lang="en-US" baseline="-25000" dirty="0" smtClean="0"/>
              <a:t>2</a:t>
            </a:r>
            <a:r>
              <a:rPr lang="en-US" dirty="0" smtClean="0"/>
              <a:t> = 0    or    </a:t>
            </a:r>
            <a:r>
              <a:rPr lang="en-US" dirty="0" smtClean="0">
                <a:solidFill>
                  <a:srgbClr val="0070C0"/>
                </a:solidFill>
              </a:rPr>
              <a:t>V </a:t>
            </a:r>
            <a:r>
              <a:rPr lang="en-US" dirty="0">
                <a:solidFill>
                  <a:srgbClr val="0070C0"/>
                </a:solidFill>
              </a:rPr>
              <a:t>= V</a:t>
            </a:r>
            <a:r>
              <a:rPr lang="en-US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+ V</a:t>
            </a:r>
            <a:r>
              <a:rPr lang="en-US" baseline="-25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Times New Roman"/>
              </a:rPr>
              <a:t>By Kirchhoff’s Current Law, </a:t>
            </a:r>
            <a:r>
              <a:rPr lang="en-US" dirty="0" smtClean="0">
                <a:latin typeface="Times New Roman"/>
                <a:cs typeface="Times New Roman"/>
              </a:rPr>
              <a:t>I,</a:t>
            </a:r>
            <a:r>
              <a:rPr lang="en-US" dirty="0" smtClean="0"/>
              <a:t> must flow through resistors R</a:t>
            </a:r>
            <a:r>
              <a:rPr lang="en-US" baseline="-25000" dirty="0" smtClean="0"/>
              <a:t>1</a:t>
            </a:r>
            <a:r>
              <a:rPr lang="en-US" dirty="0" smtClean="0"/>
              <a:t> and R</a:t>
            </a:r>
            <a:r>
              <a:rPr lang="en-US" baseline="-25000" dirty="0" smtClean="0"/>
              <a:t>2 </a:t>
            </a:r>
            <a:r>
              <a:rPr lang="en-US" dirty="0" smtClean="0"/>
              <a:t>equally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Ohm’s Law says voltage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>
                <a:solidFill>
                  <a:srgbClr val="FF0000"/>
                </a:solidFill>
              </a:rPr>
              <a:t>Output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FF0000"/>
                </a:solidFill>
              </a:rPr>
              <a:t>Ground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Times New Roman"/>
                <a:cs typeface="Times New Roman"/>
              </a:rPr>
              <a:t>I </a:t>
            </a:r>
            <a:r>
              <a:rPr lang="en-US" dirty="0"/>
              <a:t>= </a:t>
            </a:r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/R</a:t>
            </a:r>
            <a:r>
              <a:rPr lang="en-US" baseline="-25000" dirty="0" smtClean="0"/>
              <a:t>2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cs typeface="Times New Roman"/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cs typeface="Times New Roman"/>
              </a:rPr>
              <a:t>voltage</a:t>
            </a:r>
            <a:br>
              <a:rPr lang="en-US" dirty="0" smtClean="0">
                <a:cs typeface="Times New Roman"/>
              </a:rPr>
            </a:br>
            <a:r>
              <a:rPr lang="en-US" dirty="0" smtClean="0">
                <a:cs typeface="Times New Roman"/>
              </a:rPr>
              <a:t>from </a:t>
            </a:r>
            <a:r>
              <a:rPr lang="en-US" dirty="0" smtClean="0">
                <a:solidFill>
                  <a:srgbClr val="FF0000"/>
                </a:solidFill>
                <a:cs typeface="Times New Roman"/>
              </a:rPr>
              <a:t>High</a:t>
            </a:r>
            <a:r>
              <a:rPr lang="en-US" dirty="0" smtClean="0">
                <a:cs typeface="Times New Roman"/>
              </a:rPr>
              <a:t> to </a:t>
            </a:r>
            <a:r>
              <a:rPr lang="en-US" dirty="0" smtClean="0">
                <a:solidFill>
                  <a:srgbClr val="FF0000"/>
                </a:solidFill>
                <a:cs typeface="Times New Roman"/>
              </a:rPr>
              <a:t>Ground</a:t>
            </a:r>
            <a:r>
              <a:rPr lang="en-US" dirty="0" smtClean="0">
                <a:cs typeface="Times New Roman"/>
              </a:rPr>
              <a:t/>
            </a:r>
            <a:br>
              <a:rPr lang="en-US" dirty="0" smtClean="0"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= V/(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+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thus </a:t>
            </a:r>
            <a:r>
              <a:rPr lang="en-US" dirty="0">
                <a:solidFill>
                  <a:srgbClr val="FF0000"/>
                </a:solidFill>
              </a:rPr>
              <a:t>Output</a:t>
            </a:r>
            <a:r>
              <a:rPr lang="en-US" dirty="0"/>
              <a:t> </a:t>
            </a:r>
            <a:r>
              <a:rPr lang="en-US" dirty="0" smtClean="0"/>
              <a:t>voltage V</a:t>
            </a:r>
            <a:r>
              <a:rPr lang="en-US" baseline="-25000" dirty="0" smtClean="0"/>
              <a:t>2</a:t>
            </a:r>
            <a:r>
              <a:rPr lang="en-US" dirty="0" smtClean="0"/>
              <a:t> is </a:t>
            </a:r>
            <a:br>
              <a:rPr lang="en-US" dirty="0" smtClean="0"/>
            </a:b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sz="3600" dirty="0" smtClean="0">
                <a:solidFill>
                  <a:srgbClr val="0070C0"/>
                </a:solidFill>
              </a:rPr>
              <a:t>V</a:t>
            </a:r>
            <a:r>
              <a:rPr lang="en-US" sz="3600" baseline="-25000" dirty="0" smtClean="0">
                <a:solidFill>
                  <a:srgbClr val="0070C0"/>
                </a:solidFill>
              </a:rPr>
              <a:t>2</a:t>
            </a:r>
            <a:r>
              <a:rPr lang="en-US" sz="3600" dirty="0" smtClean="0">
                <a:solidFill>
                  <a:srgbClr val="0070C0"/>
                </a:solidFill>
              </a:rPr>
              <a:t>= V(R</a:t>
            </a:r>
            <a:r>
              <a:rPr lang="en-US" sz="3600" baseline="-25000" dirty="0" smtClean="0">
                <a:solidFill>
                  <a:srgbClr val="0070C0"/>
                </a:solidFill>
              </a:rPr>
              <a:t>2</a:t>
            </a:r>
            <a:r>
              <a:rPr lang="en-US" sz="3600" dirty="0" smtClean="0">
                <a:solidFill>
                  <a:srgbClr val="0070C0"/>
                </a:solidFill>
              </a:rPr>
              <a:t>/</a:t>
            </a:r>
            <a:r>
              <a:rPr lang="en-US" sz="3600" dirty="0">
                <a:solidFill>
                  <a:srgbClr val="0070C0"/>
                </a:solidFill>
              </a:rPr>
              <a:t>(R</a:t>
            </a:r>
            <a:r>
              <a:rPr lang="en-US" sz="3600" baseline="-25000" dirty="0">
                <a:solidFill>
                  <a:srgbClr val="0070C0"/>
                </a:solidFill>
              </a:rPr>
              <a:t>1</a:t>
            </a:r>
            <a:r>
              <a:rPr lang="en-US" sz="3600" dirty="0">
                <a:solidFill>
                  <a:srgbClr val="0070C0"/>
                </a:solidFill>
              </a:rPr>
              <a:t>+ R</a:t>
            </a:r>
            <a:r>
              <a:rPr lang="en-US" sz="3600" baseline="-25000" dirty="0">
                <a:solidFill>
                  <a:srgbClr val="0070C0"/>
                </a:solidFill>
              </a:rPr>
              <a:t>2</a:t>
            </a:r>
            <a:r>
              <a:rPr lang="en-US" sz="3600" dirty="0" smtClean="0">
                <a:solidFill>
                  <a:srgbClr val="0070C0"/>
                </a:solidFill>
              </a:rPr>
              <a:t>))</a:t>
            </a:r>
          </a:p>
        </p:txBody>
      </p:sp>
      <p:pic>
        <p:nvPicPr>
          <p:cNvPr id="7" name="Picture 6" descr="Two resistors in seri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6383" y="3030952"/>
            <a:ext cx="3486149" cy="3827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7887" y="4666329"/>
            <a:ext cx="44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by George B. Adams III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08201" y="6300796"/>
            <a:ext cx="1286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Ground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8201" y="4810120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Output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201" y="3490898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High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electrical </a:t>
            </a:r>
            <a:r>
              <a:rPr lang="en-US" dirty="0" err="1" smtClean="0"/>
              <a:t>multimeter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Used to measure resistance and voltage via red and black probes</a:t>
            </a:r>
          </a:p>
          <a:p>
            <a:r>
              <a:rPr lang="en-US" sz="2000" dirty="0" smtClean="0"/>
              <a:t>Here the </a:t>
            </a:r>
            <a:r>
              <a:rPr lang="en-US" sz="2000" dirty="0" err="1" smtClean="0"/>
              <a:t>multimeter</a:t>
            </a:r>
            <a:r>
              <a:rPr lang="en-US" sz="2000" dirty="0" smtClean="0"/>
              <a:t> selector is set to measure voltages greater than 2000 millivolts (2 volts) and less than 20 volts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72" y="2280494"/>
            <a:ext cx="6092657" cy="45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Multimeter</a:t>
            </a:r>
            <a:r>
              <a:rPr lang="en-US" dirty="0" smtClean="0"/>
              <a:t> close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Measured voltages can</a:t>
            </a:r>
            <a:br>
              <a:rPr lang="en-US" sz="2800" dirty="0" smtClean="0"/>
            </a:br>
            <a:r>
              <a:rPr lang="en-US" sz="2800" dirty="0" smtClean="0"/>
              <a:t>be negative or positive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r="30921"/>
          <a:stretch/>
        </p:blipFill>
        <p:spPr>
          <a:xfrm>
            <a:off x="5149521" y="0"/>
            <a:ext cx="3994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3" b="3684"/>
          <a:stretch/>
        </p:blipFill>
        <p:spPr>
          <a:xfrm>
            <a:off x="921789" y="2093976"/>
            <a:ext cx="7300423" cy="4754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resistance of 10K</a:t>
            </a:r>
            <a:r>
              <a:rPr lang="el-GR" dirty="0" smtClean="0"/>
              <a:t>Ω</a:t>
            </a:r>
            <a:r>
              <a:rPr lang="en-US" dirty="0" smtClean="0"/>
              <a:t> resistor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Probes are pressed strongly into tie points to make good contact with resistor leads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5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up of measuring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Probes push firmly against resistor leads</a:t>
            </a:r>
          </a:p>
          <a:p>
            <a:r>
              <a:rPr lang="en-US" dirty="0" smtClean="0"/>
              <a:t>Meter reads 9.84 </a:t>
            </a:r>
            <a:r>
              <a:rPr lang="en-US" dirty="0"/>
              <a:t>K</a:t>
            </a:r>
            <a:r>
              <a:rPr lang="el-GR" dirty="0" smtClean="0"/>
              <a:t>Ω</a:t>
            </a:r>
            <a:r>
              <a:rPr lang="en-US" dirty="0" smtClean="0"/>
              <a:t> = 10 </a:t>
            </a:r>
            <a:r>
              <a:rPr lang="en-US" dirty="0"/>
              <a:t>K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n-US" dirty="0" smtClean="0"/>
              <a:t>± 5% (</a:t>
            </a:r>
            <a:r>
              <a:rPr lang="en-US" dirty="0"/>
              <a:t>± </a:t>
            </a:r>
            <a:r>
              <a:rPr lang="en-US" dirty="0" smtClean="0"/>
              <a:t>500</a:t>
            </a:r>
            <a:r>
              <a:rPr lang="el-GR" dirty="0"/>
              <a:t> </a:t>
            </a:r>
            <a:r>
              <a:rPr lang="el-GR" dirty="0" smtClean="0"/>
              <a:t>Ω</a:t>
            </a:r>
            <a:r>
              <a:rPr lang="en-US" dirty="0" smtClean="0"/>
              <a:t>)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0" t="18800" r="13759" b="42800"/>
          <a:stretch/>
        </p:blipFill>
        <p:spPr>
          <a:xfrm>
            <a:off x="13430" y="2616378"/>
            <a:ext cx="9130570" cy="38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voltage in a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selector to desired voltage range (scale)</a:t>
            </a:r>
          </a:p>
          <a:p>
            <a:r>
              <a:rPr lang="en-US" dirty="0" smtClean="0"/>
              <a:t>Place the black probe firmly in a tie point against a device lead or wire that is ground</a:t>
            </a:r>
          </a:p>
          <a:p>
            <a:r>
              <a:rPr lang="en-US" dirty="0" smtClean="0"/>
              <a:t>Place the red probe firmly in a tie point for the circuit node for which voltage is to be measured</a:t>
            </a:r>
          </a:p>
          <a:p>
            <a:r>
              <a:rPr lang="en-US" dirty="0" smtClean="0"/>
              <a:t>Record the meter reading</a:t>
            </a:r>
          </a:p>
          <a:p>
            <a:r>
              <a:rPr lang="en-US" dirty="0" smtClean="0"/>
              <a:t>If meter reads “0.L” this means ”overflow,” that is the value is too large to display within the selected range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Fun voltage measurement; and Last Step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327986" cy="4924814"/>
          </a:xfrm>
        </p:spPr>
        <p:txBody>
          <a:bodyPr/>
          <a:lstStyle/>
          <a:p>
            <a:r>
              <a:rPr lang="en-US" dirty="0" smtClean="0"/>
              <a:t>Set voltage scale to its most sensitive, 200 mV, (</a:t>
            </a:r>
            <a:r>
              <a:rPr lang="en-US" dirty="0" err="1" smtClean="0"/>
              <a:t>milli</a:t>
            </a:r>
            <a:r>
              <a:rPr lang="en-US" dirty="0" smtClean="0"/>
              <a:t>-Volts, or thousandths of a volt)</a:t>
            </a:r>
          </a:p>
          <a:p>
            <a:r>
              <a:rPr lang="en-US" dirty="0" smtClean="0"/>
              <a:t>Tightly grab on to the probe metal ends, one in each hand</a:t>
            </a:r>
          </a:p>
          <a:p>
            <a:r>
              <a:rPr lang="en-US" dirty="0" smtClean="0"/>
              <a:t>The varying reading is the electrical potential at the surface of your fingers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LAST STEP:  set the selector to OFF to </a:t>
            </a:r>
            <a:r>
              <a:rPr lang="en-US" dirty="0" err="1" smtClean="0"/>
              <a:t>preseve</a:t>
            </a:r>
            <a:r>
              <a:rPr lang="en-US" dirty="0" smtClean="0"/>
              <a:t> the </a:t>
            </a:r>
            <a:r>
              <a:rPr lang="en-US" dirty="0" err="1" smtClean="0"/>
              <a:t>multimeter</a:t>
            </a:r>
            <a:r>
              <a:rPr lang="en-US" dirty="0" smtClean="0"/>
              <a:t> battery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2017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9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02 – first logic circuit</a:t>
            </a:r>
            <a:endParaRPr lang="en-US" dirty="0"/>
          </a:p>
        </p:txBody>
      </p:sp>
      <p:pic>
        <p:nvPicPr>
          <p:cNvPr id="4" name="Content Placeholder 3" descr="lab-01 circu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2" b="-20572"/>
          <a:stretch>
            <a:fillRect/>
          </a:stretch>
        </p:blipFill>
        <p:spPr>
          <a:xfrm>
            <a:off x="457200" y="2336800"/>
            <a:ext cx="8229600" cy="4525963"/>
          </a:xfrm>
        </p:spPr>
      </p:pic>
      <p:sp>
        <p:nvSpPr>
          <p:cNvPr id="8" name="TextBox 7"/>
          <p:cNvSpPr txBox="1"/>
          <p:nvPr/>
        </p:nvSpPr>
        <p:spPr>
          <a:xfrm>
            <a:off x="9779000" y="-11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0" y="1219200"/>
            <a:ext cx="8547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Look for the “words” of the schematic, link those words into the “statement of meaning,” see the grammar of abstraction used in the 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for</a:t>
            </a:r>
            <a:r>
              <a:rPr lang="en-US" dirty="0">
                <a:solidFill>
                  <a:srgbClr val="0000FF"/>
                </a:solidFill>
              </a:rPr>
              <a:t> the “words” of the schematic</a:t>
            </a:r>
          </a:p>
        </p:txBody>
      </p:sp>
      <p:pic>
        <p:nvPicPr>
          <p:cNvPr id="4" name="Content Placeholder 3" descr="lab-01 circui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72" b="-20572"/>
          <a:stretch>
            <a:fillRect/>
          </a:stretch>
        </p:blipFill>
        <p:spPr>
          <a:xfrm>
            <a:off x="457200" y="2336800"/>
            <a:ext cx="8229600" cy="4525963"/>
          </a:xfrm>
        </p:spPr>
      </p:pic>
      <p:sp>
        <p:nvSpPr>
          <p:cNvPr id="6" name="Rounded Rectangle 5"/>
          <p:cNvSpPr/>
          <p:nvPr/>
        </p:nvSpPr>
        <p:spPr>
          <a:xfrm>
            <a:off x="2616200" y="2781300"/>
            <a:ext cx="4749800" cy="3632200"/>
          </a:xfrm>
          <a:prstGeom prst="roundRect">
            <a:avLst/>
          </a:prstGeom>
          <a:solidFill>
            <a:srgbClr val="3366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6000" dirty="0" smtClean="0"/>
              <a:t>LOGIC GATES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9779000" y="-114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7500" y="1181100"/>
            <a:ext cx="8547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Lab 02 asks you to – “</a:t>
            </a:r>
            <a:r>
              <a:rPr lang="en-US" sz="2800" dirty="0" smtClean="0">
                <a:solidFill>
                  <a:srgbClr val="0000FF"/>
                </a:solidFill>
              </a:rPr>
              <a:t>build </a:t>
            </a:r>
            <a:r>
              <a:rPr lang="en-US" sz="2800" dirty="0">
                <a:solidFill>
                  <a:srgbClr val="0000FF"/>
                </a:solidFill>
              </a:rPr>
              <a:t>a circuit using multiple two-input NAND gates</a:t>
            </a:r>
            <a:r>
              <a:rPr lang="en-US" sz="2800" dirty="0"/>
              <a:t> </a:t>
            </a:r>
            <a:r>
              <a:rPr lang="en-US" sz="2800" dirty="0" smtClean="0"/>
              <a:t>…” 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© 2018 by George B. Adams III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theme/theme1.xml><?xml version="1.0" encoding="utf-8"?>
<a:theme xmlns:a="http://schemas.openxmlformats.org/drawingml/2006/main" name="TM10203755">
  <a:themeElements>
    <a:clrScheme name="Office Theme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7557</TotalTime>
  <Words>682</Words>
  <Application>Microsoft Macintosh PowerPoint</Application>
  <PresentationFormat>On-screen Show (4:3)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ＭＳ Ｐゴシック</vt:lpstr>
      <vt:lpstr>Palatino</vt:lpstr>
      <vt:lpstr>Times New Roman</vt:lpstr>
      <vt:lpstr>Wingdings</vt:lpstr>
      <vt:lpstr>Arial</vt:lpstr>
      <vt:lpstr>TM10203755</vt:lpstr>
      <vt:lpstr>CS250 – Lab 02 multimeter, schematic grammar, and voltage divider equation</vt:lpstr>
      <vt:lpstr>The electrical multimeter</vt:lpstr>
      <vt:lpstr>Multimeter close up</vt:lpstr>
      <vt:lpstr>Measuring resistance of 10KΩ resistor</vt:lpstr>
      <vt:lpstr>Close up of measuring resistance</vt:lpstr>
      <vt:lpstr>Measuring a voltage in a circuit</vt:lpstr>
      <vt:lpstr>Fun voltage measurement; and Last Step</vt:lpstr>
      <vt:lpstr>Lab 02 – first logic circuit</vt:lpstr>
      <vt:lpstr>Look for the “words” of the schematic</vt:lpstr>
      <vt:lpstr>Look for more “words”</vt:lpstr>
      <vt:lpstr>Lab 02 – final words</vt:lpstr>
      <vt:lpstr>See the grammar of the diagram</vt:lpstr>
      <vt:lpstr>Pushbutton switch is a two-valued resistor</vt:lpstr>
      <vt:lpstr>Example circuit with supply voltage V</vt:lpstr>
    </vt:vector>
  </TitlesOfParts>
  <Company>Purdue University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CS250 Computer Architecture</dc:title>
  <dc:creator>George Adams</dc:creator>
  <cp:lastModifiedBy>George Bunch Adams III</cp:lastModifiedBy>
  <cp:revision>124</cp:revision>
  <dcterms:created xsi:type="dcterms:W3CDTF">2017-01-09T11:24:18Z</dcterms:created>
  <dcterms:modified xsi:type="dcterms:W3CDTF">2018-01-15T15:36:23Z</dcterms:modified>
</cp:coreProperties>
</file>